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504" r:id="rId2"/>
    <p:sldId id="596" r:id="rId3"/>
    <p:sldId id="615" r:id="rId4"/>
    <p:sldId id="597" r:id="rId5"/>
    <p:sldId id="598" r:id="rId6"/>
    <p:sldId id="653" r:id="rId7"/>
    <p:sldId id="656" r:id="rId8"/>
    <p:sldId id="647" r:id="rId9"/>
    <p:sldId id="649" r:id="rId10"/>
    <p:sldId id="611" r:id="rId11"/>
    <p:sldId id="650" r:id="rId12"/>
    <p:sldId id="651" r:id="rId13"/>
    <p:sldId id="648" r:id="rId14"/>
    <p:sldId id="664" r:id="rId15"/>
    <p:sldId id="665" r:id="rId16"/>
    <p:sldId id="661" r:id="rId17"/>
    <p:sldId id="666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9220"/>
    <a:srgbClr val="84B541"/>
    <a:srgbClr val="ED135A"/>
    <a:srgbClr val="F6F7F9"/>
    <a:srgbClr val="FFFFCC"/>
    <a:srgbClr val="000000"/>
    <a:srgbClr val="0058AA"/>
    <a:srgbClr val="00B0F0"/>
    <a:srgbClr val="FFC000"/>
    <a:srgbClr val="F794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87979" autoAdjust="0"/>
  </p:normalViewPr>
  <p:slideViewPr>
    <p:cSldViewPr>
      <p:cViewPr varScale="1">
        <p:scale>
          <a:sx n="116" d="100"/>
          <a:sy n="116" d="100"/>
        </p:scale>
        <p:origin x="153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4FC90C3-B98E-45C2-AD49-766FB48D447F}" type="datetimeFigureOut">
              <a:rPr lang="ru-RU"/>
              <a:pPr>
                <a:defRPr/>
              </a:pPr>
              <a:t>12.11.2014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4AC0125-F283-4DE7-AA9C-345E9F29B4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2396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AC0125-F283-4DE7-AA9C-345E9F29B4F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510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AC0125-F283-4DE7-AA9C-345E9F29B4FA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710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AC0125-F283-4DE7-AA9C-345E9F29B4FA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630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AC0125-F283-4DE7-AA9C-345E9F29B4F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373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AC0125-F283-4DE7-AA9C-345E9F29B4FA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937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AC0125-F283-4DE7-AA9C-345E9F29B4FA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597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AC0125-F283-4DE7-AA9C-345E9F29B4FA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878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AC0125-F283-4DE7-AA9C-345E9F29B4FA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258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AC0125-F283-4DE7-AA9C-345E9F29B4FA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393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AC0125-F283-4DE7-AA9C-345E9F29B4FA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281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AC0125-F283-4DE7-AA9C-345E9F29B4FA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878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AD21F-9FEE-4F44-8A9F-4DA56DCD2461}" type="datetimeFigureOut">
              <a:rPr lang="ru-RU"/>
              <a:pPr>
                <a:defRPr/>
              </a:pPr>
              <a:t>12.11.2014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53BB4-61E8-4D54-8183-6E5D609404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EAB59-523F-4748-8110-25B8BA3EDE8E}" type="datetimeFigureOut">
              <a:rPr lang="ru-RU"/>
              <a:pPr>
                <a:defRPr/>
              </a:pPr>
              <a:t>12.11.2014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BF4DB-804F-4631-B0E7-A789B0500D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04C56-DB11-4C1D-8B62-0A81AF714642}" type="datetimeFigureOut">
              <a:rPr lang="ru-RU"/>
              <a:pPr>
                <a:defRPr/>
              </a:pPr>
              <a:t>12.11.2014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B24DC-ED4E-40FA-B8BE-5BE0B88FEC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5E5BB-F60E-4BD0-A5AA-17148A2DD120}" type="datetimeFigureOut">
              <a:rPr lang="ru-RU"/>
              <a:pPr>
                <a:defRPr/>
              </a:pPr>
              <a:t>12.11.2014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00FEB-C203-44A6-83B9-82B39E7924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98356-8B69-4A4A-9C52-46E0EAD00143}" type="datetimeFigureOut">
              <a:rPr lang="ru-RU"/>
              <a:pPr>
                <a:defRPr/>
              </a:pPr>
              <a:t>12.11.2014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7C699-74A1-4D3E-8E22-2D5EE4E44E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158A0-318B-4CD1-A5B6-915DB8C25B72}" type="datetimeFigureOut">
              <a:rPr lang="ru-RU"/>
              <a:pPr>
                <a:defRPr/>
              </a:pPr>
              <a:t>12.11.2014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A0894-2A75-4028-BCC1-62662ADB2C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CF781-91B3-4184-8312-6A8182150666}" type="datetimeFigureOut">
              <a:rPr lang="ru-RU"/>
              <a:pPr>
                <a:defRPr/>
              </a:pPr>
              <a:t>12.11.2014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C3B6F-9E3E-4B36-8DB5-42F5ABC567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CEED3-4CE4-49C7-AB90-2437928A0283}" type="datetimeFigureOut">
              <a:rPr lang="ru-RU"/>
              <a:pPr>
                <a:defRPr/>
              </a:pPr>
              <a:t>12.11.2014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832F7-E43C-45D5-B422-096497B91B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E63CA-4D4E-41E5-A515-7AB36E9CA33F}" type="datetimeFigureOut">
              <a:rPr lang="ru-RU"/>
              <a:pPr>
                <a:defRPr/>
              </a:pPr>
              <a:t>12.11.2014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DA04C-24F3-412E-940C-7CB7E09301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26764-D2EA-4F81-BA1A-324763EFCBB0}" type="datetimeFigureOut">
              <a:rPr lang="ru-RU"/>
              <a:pPr>
                <a:defRPr/>
              </a:pPr>
              <a:t>12.11.2014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249E2-9CD0-41D9-AA5F-64AA4906D4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B6FA9-86AB-4FDE-8F6A-98C5D6DEF0DD}" type="datetimeFigureOut">
              <a:rPr lang="ru-RU"/>
              <a:pPr>
                <a:defRPr/>
              </a:pPr>
              <a:t>12.11.2014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09DC0-1D90-4712-9FB9-97089097BD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ED592C-FAB9-4C31-B578-83254E9AFD6E}" type="datetimeFigureOut">
              <a:rPr lang="ru-RU"/>
              <a:pPr>
                <a:defRPr/>
              </a:pPr>
              <a:t>12.11.2014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1F865D-AD18-46B5-919A-E5DBCE025E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cout-gps.ru/?utm_source=scout_prezentatio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206084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7" name="Прямоугольник 1"/>
          <p:cNvSpPr>
            <a:spLocks noChangeArrowheads="1"/>
          </p:cNvSpPr>
          <p:nvPr/>
        </p:nvSpPr>
        <p:spPr bwMode="auto">
          <a:xfrm>
            <a:off x="0" y="5393639"/>
            <a:ext cx="9036496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dirty="0" smtClean="0">
                <a:latin typeface="Tahoma" panose="020B0604030504040204" pitchFamily="34" charset="0"/>
                <a:cs typeface="Tahoma" panose="020B0604030504040204" pitchFamily="34" charset="0"/>
              </a:rPr>
              <a:t> Интеграция с тахографами</a:t>
            </a:r>
            <a:endParaRPr lang="en-US" sz="16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397" y="530640"/>
            <a:ext cx="5697205" cy="832469"/>
          </a:xfrm>
          <a:prstGeom prst="rect">
            <a:avLst/>
          </a:prstGeom>
        </p:spPr>
      </p:pic>
      <p:sp>
        <p:nvSpPr>
          <p:cNvPr id="17" name="TextBox 22"/>
          <p:cNvSpPr txBox="1">
            <a:spLocks noChangeArrowheads="1"/>
          </p:cNvSpPr>
          <p:nvPr/>
        </p:nvSpPr>
        <p:spPr bwMode="auto">
          <a:xfrm>
            <a:off x="7130786" y="6453336"/>
            <a:ext cx="161159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www.scout-gps.ru</a:t>
            </a:r>
            <a:endParaRPr lang="ru-RU" sz="14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664" y="2276872"/>
            <a:ext cx="2259168" cy="291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58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Рисунок 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78" y="6466995"/>
            <a:ext cx="1728192" cy="252521"/>
          </a:xfrm>
          <a:prstGeom prst="rect">
            <a:avLst/>
          </a:prstGeom>
        </p:spPr>
      </p:pic>
      <p:sp>
        <p:nvSpPr>
          <p:cNvPr id="84" name="TextBox 22"/>
          <p:cNvSpPr txBox="1">
            <a:spLocks noChangeArrowheads="1"/>
          </p:cNvSpPr>
          <p:nvPr/>
        </p:nvSpPr>
        <p:spPr bwMode="auto">
          <a:xfrm>
            <a:off x="7130786" y="6453336"/>
            <a:ext cx="161159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www.scout-gps.ru</a:t>
            </a:r>
            <a:endParaRPr lang="ru-RU" sz="14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7131" y="1477817"/>
            <a:ext cx="52306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Задачи клиента</a:t>
            </a:r>
            <a:endParaRPr lang="ru-RU" sz="1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2398867"/>
            <a:ext cx="77045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50"/>
              </a:buClr>
              <a:buSzPct val="130000"/>
            </a:pP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исправность тахографов</a:t>
            </a:r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использование</a:t>
            </a:r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тахографов водителями</a:t>
            </a:r>
          </a:p>
          <a:p>
            <a:pPr marL="342900" indent="-342900">
              <a:buClr>
                <a:srgbClr val="00B050"/>
              </a:buClr>
              <a:buSzPct val="130000"/>
              <a:buFont typeface="Wingdings" panose="05000000000000000000" pitchFamily="2" charset="2"/>
              <a:buChar char="ü"/>
            </a:pPr>
            <a:endParaRPr lang="ru-RU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00B050"/>
              </a:buClr>
              <a:buSzPct val="130000"/>
            </a:pP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соблюдение режимов труда и отдыха</a:t>
            </a:r>
          </a:p>
          <a:p>
            <a:pPr marL="342900" indent="-342900">
              <a:buClr>
                <a:srgbClr val="00B050"/>
              </a:buClr>
              <a:buSzPct val="130000"/>
              <a:buFont typeface="Wingdings" panose="05000000000000000000" pitchFamily="2" charset="2"/>
              <a:buChar char="ü"/>
            </a:pPr>
            <a:endParaRPr lang="ru-RU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00B050"/>
              </a:buClr>
              <a:buSzPct val="130000"/>
            </a:pPr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читывание и хранение данных с карт водителей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-10961"/>
            <a:ext cx="9144000" cy="1051795"/>
          </a:xfrm>
          <a:prstGeom prst="rect">
            <a:avLst/>
          </a:prstGeom>
          <a:solidFill>
            <a:srgbClr val="ED13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7131" y="261386"/>
            <a:ext cx="63991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После </a:t>
            </a:r>
            <a:r>
              <a:rPr lang="ru-RU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установки тахографов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032" y="4251750"/>
            <a:ext cx="1326734" cy="153403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291861"/>
            <a:ext cx="1552847" cy="145381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87058" y="2492896"/>
            <a:ext cx="260016" cy="260016"/>
          </a:xfrm>
          <a:prstGeom prst="rect">
            <a:avLst/>
          </a:prstGeom>
          <a:solidFill>
            <a:srgbClr val="F01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87058" y="3007523"/>
            <a:ext cx="260016" cy="260016"/>
          </a:xfrm>
          <a:prstGeom prst="rect">
            <a:avLst/>
          </a:prstGeom>
          <a:solidFill>
            <a:srgbClr val="F01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84489" y="3522150"/>
            <a:ext cx="260016" cy="260016"/>
          </a:xfrm>
          <a:prstGeom prst="rect">
            <a:avLst/>
          </a:prstGeom>
          <a:solidFill>
            <a:srgbClr val="F01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91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304323"/>
            <a:ext cx="9144000" cy="553677"/>
            <a:chOff x="233" y="6298381"/>
            <a:chExt cx="9144000" cy="553677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33" y="6298381"/>
              <a:ext cx="9144000" cy="553677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678" y="6466995"/>
              <a:ext cx="1728192" cy="252521"/>
            </a:xfrm>
            <a:prstGeom prst="rect">
              <a:avLst/>
            </a:prstGeom>
          </p:spPr>
        </p:pic>
        <p:sp>
          <p:nvSpPr>
            <p:cNvPr id="8" name="TextBox 22"/>
            <p:cNvSpPr txBox="1">
              <a:spLocks noChangeArrowheads="1"/>
            </p:cNvSpPr>
            <p:nvPr/>
          </p:nvSpPr>
          <p:spPr bwMode="auto">
            <a:xfrm>
              <a:off x="7130786" y="6453336"/>
              <a:ext cx="161159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400" dirty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www.scout-gps.ru</a:t>
              </a:r>
              <a:endParaRPr lang="ru-RU" sz="14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402625" y="225198"/>
            <a:ext cx="37766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Интегрированное</a:t>
            </a:r>
          </a:p>
          <a:p>
            <a:r>
              <a:rPr lang="ru-RU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решение</a:t>
            </a:r>
            <a:endParaRPr lang="ru-RU" sz="2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472613"/>
            <a:ext cx="1378496" cy="15938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15882" y="3356992"/>
            <a:ext cx="39604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ГЛОНАСС-приемник в СКЗИ</a:t>
            </a: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Мониторинг как второстепенная задача</a:t>
            </a:r>
          </a:p>
          <a:p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Низкая точность данных – меньше контроля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815882" y="4405568"/>
            <a:ext cx="3572542" cy="7200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116" y="1371114"/>
            <a:ext cx="1391042" cy="17968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02626" y="3356992"/>
            <a:ext cx="395909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Профессиональный приемник </a:t>
            </a: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Алгоритмы фильтрации и расчетов</a:t>
            </a: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Специализированное решение</a:t>
            </a:r>
          </a:p>
          <a:p>
            <a:endParaRPr lang="ru-RU" dirty="0"/>
          </a:p>
          <a:p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Высокая точность данных – </a:t>
            </a:r>
          </a:p>
          <a:p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больше контроля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76807" y="4405568"/>
            <a:ext cx="3807162" cy="64646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076056" y="227674"/>
            <a:ext cx="3744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Тахограф</a:t>
            </a:r>
            <a:r>
              <a:rPr lang="ru-RU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 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GSM </a:t>
            </a:r>
            <a:r>
              <a:rPr lang="ru-RU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модемом</a:t>
            </a:r>
            <a:endParaRPr lang="ru-RU" sz="2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38599" y="560090"/>
            <a:ext cx="7855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692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vs</a:t>
            </a:r>
            <a:endParaRPr lang="ru-RU" sz="4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22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49" y="1645020"/>
            <a:ext cx="3657485" cy="482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6" descr="image0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9"/>
          <a:stretch/>
        </p:blipFill>
        <p:spPr bwMode="auto">
          <a:xfrm>
            <a:off x="4572000" y="1516673"/>
            <a:ext cx="3918599" cy="5079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0" y="6304323"/>
            <a:ext cx="9144000" cy="553677"/>
            <a:chOff x="233" y="6298381"/>
            <a:chExt cx="9144000" cy="553677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33" y="6298381"/>
              <a:ext cx="9144000" cy="553677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678" y="6466995"/>
              <a:ext cx="1728192" cy="252521"/>
            </a:xfrm>
            <a:prstGeom prst="rect">
              <a:avLst/>
            </a:prstGeom>
          </p:spPr>
        </p:pic>
        <p:sp>
          <p:nvSpPr>
            <p:cNvPr id="8" name="TextBox 22"/>
            <p:cNvSpPr txBox="1">
              <a:spLocks noChangeArrowheads="1"/>
            </p:cNvSpPr>
            <p:nvPr/>
          </p:nvSpPr>
          <p:spPr bwMode="auto">
            <a:xfrm>
              <a:off x="7130786" y="6453336"/>
              <a:ext cx="161159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400" dirty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www.scout-gps.ru</a:t>
              </a:r>
              <a:endParaRPr lang="ru-RU" sz="14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402625" y="225198"/>
            <a:ext cx="38813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Профессиональное решение</a:t>
            </a:r>
            <a:endParaRPr lang="ru-RU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76056" y="227674"/>
            <a:ext cx="37444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Тахограф</a:t>
            </a:r>
            <a:r>
              <a:rPr lang="ru-RU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 </a:t>
            </a:r>
            <a:r>
              <a:rPr lang="en-US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GSM </a:t>
            </a:r>
            <a:r>
              <a:rPr lang="ru-RU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модемом</a:t>
            </a:r>
            <a:endParaRPr lang="ru-RU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38599" y="560090"/>
            <a:ext cx="7855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692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vs</a:t>
            </a:r>
            <a:endParaRPr lang="ru-RU" sz="4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54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8285666"/>
              </p:ext>
            </p:extLst>
          </p:nvPr>
        </p:nvGraphicFramePr>
        <p:xfrm>
          <a:off x="-173" y="917269"/>
          <a:ext cx="9144000" cy="49441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6788"/>
                <a:gridCol w="2093462"/>
                <a:gridCol w="1086105"/>
                <a:gridCol w="1073859"/>
                <a:gridCol w="1302145"/>
                <a:gridCol w="666699"/>
                <a:gridCol w="1403912"/>
                <a:gridCol w="1271030"/>
              </a:tblGrid>
              <a:tr h="381587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Решение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05" marR="9305" marT="9305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Затраты на решение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05" marR="9305" marT="930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Эффект от внедрения решения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05" marR="9305" marT="930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Срок окупаемости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05" marR="9305" marT="9305" marB="0" anchor="ctr"/>
                </a:tc>
              </a:tr>
              <a:tr h="30106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Разово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05" marR="9305" marT="9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Ежемесячно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05" marR="9305" marT="9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Параметр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05" marR="9305" marT="9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05" marR="9305" marT="9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руб. в месяц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05" marR="9305" marT="9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в месяцах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05" marR="9305" marT="9305" marB="0" anchor="ctr"/>
                </a:tc>
              </a:tr>
              <a:tr h="38158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05" marR="9305" marT="930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Только </a:t>
                      </a:r>
                      <a:r>
                        <a:rPr lang="ru-RU" sz="1400" u="none" strike="noStrike" dirty="0" err="1">
                          <a:effectLst/>
                        </a:rPr>
                        <a:t>тахограф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05" marR="9305" marT="930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50 000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05" marR="9305" marT="930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 </a:t>
                      </a:r>
                      <a:r>
                        <a:rPr lang="ru-RU" sz="1400" u="none" strike="noStrike" dirty="0">
                          <a:effectLst/>
                        </a:rPr>
                        <a:t>687 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05" marR="9305" marT="9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Сокращение пробега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05" marR="9305" marT="9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05" marR="9305" marT="9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-   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05" marR="9305" marT="930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никогда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05" marR="9305" marT="9305" marB="0" anchor="ctr"/>
                </a:tc>
              </a:tr>
              <a:tr h="4967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Сокращение расхода ГСМ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05" marR="9305" marT="9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05" marR="9305" marT="9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 </a:t>
                      </a:r>
                      <a:r>
                        <a:rPr lang="ru-RU" sz="1400" u="none" strike="noStrike" dirty="0">
                          <a:effectLst/>
                        </a:rPr>
                        <a:t>440 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05" marR="9305" marT="930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58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05" marR="9305" marT="930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Тахограф с </a:t>
                      </a:r>
                      <a:r>
                        <a:rPr lang="en-US" sz="1400" u="none" strike="noStrike">
                          <a:effectLst/>
                        </a:rPr>
                        <a:t>GSM </a:t>
                      </a:r>
                      <a:r>
                        <a:rPr lang="ru-RU" sz="1400" u="none" strike="noStrike">
                          <a:effectLst/>
                        </a:rPr>
                        <a:t>модемом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05" marR="9305" marT="930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54 000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05" marR="9305" marT="930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2 </a:t>
                      </a:r>
                      <a:r>
                        <a:rPr lang="ru-RU" sz="1400" u="none" strike="noStrike" dirty="0">
                          <a:effectLst/>
                        </a:rPr>
                        <a:t>187 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05" marR="9305" marT="9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Сокращение пробега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05" marR="9305" marT="9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3%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05" marR="9305" marT="9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4 </a:t>
                      </a:r>
                      <a:r>
                        <a:rPr lang="ru-RU" sz="1400" u="none" strike="noStrike" dirty="0">
                          <a:effectLst/>
                        </a:rPr>
                        <a:t>720 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05" marR="9305" marT="930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14 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05" marR="9305" marT="9305" marB="0" anchor="ctr"/>
                </a:tc>
              </a:tr>
              <a:tr h="4967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Сокращение расхода ГСМ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05" marR="9305" marT="9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05" marR="9305" marT="9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 </a:t>
                      </a:r>
                      <a:r>
                        <a:rPr lang="ru-RU" sz="1400" u="none" strike="noStrike" dirty="0">
                          <a:effectLst/>
                        </a:rPr>
                        <a:t>440 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05" marR="9305" marT="930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58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05" marR="9305" marT="930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Тахограф и отдельный </a:t>
                      </a:r>
                      <a:r>
                        <a:rPr lang="ru-RU" sz="1400" u="none" strike="noStrike" dirty="0" smtClean="0">
                          <a:effectLst/>
                        </a:rPr>
                        <a:t>модуль мониторинга </a:t>
                      </a:r>
                      <a:r>
                        <a:rPr lang="ru-RU" sz="1400" u="none" strike="noStrike" dirty="0">
                          <a:effectLst/>
                        </a:rPr>
                        <a:t>с идентификацией водителя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05" marR="9305" marT="930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71 749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05" marR="9305" marT="930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2 </a:t>
                      </a:r>
                      <a:r>
                        <a:rPr lang="ru-RU" sz="1400" u="none" strike="noStrike" dirty="0">
                          <a:effectLst/>
                        </a:rPr>
                        <a:t>750 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05" marR="9305" marT="9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Сокращение пробега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05" marR="9305" marT="9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05" marR="9305" marT="9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7 </a:t>
                      </a:r>
                      <a:r>
                        <a:rPr lang="ru-RU" sz="1400" u="none" strike="noStrike" dirty="0">
                          <a:effectLst/>
                        </a:rPr>
                        <a:t>867 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05" marR="9305" marT="930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8 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05" marR="9305" marT="9305" marB="0" anchor="ctr"/>
                </a:tc>
              </a:tr>
              <a:tr h="7225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Сокращение расхода ГСМ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05" marR="9305" marT="9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3%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05" marR="9305" marT="9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4 </a:t>
                      </a:r>
                      <a:r>
                        <a:rPr lang="ru-RU" sz="1400" u="none" strike="noStrike" dirty="0">
                          <a:effectLst/>
                        </a:rPr>
                        <a:t>320 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05" marR="9305" marT="930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58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effectLst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05" marR="9305" marT="9305" marB="0" anchor="ctr">
                    <a:solidFill>
                      <a:srgbClr val="84B54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</a:rPr>
                        <a:t>Тахограф и интегрированный </a:t>
                      </a:r>
                      <a:r>
                        <a:rPr lang="ru-RU" sz="1400" b="0" u="none" strike="noStrike" dirty="0" smtClean="0">
                          <a:effectLst/>
                        </a:rPr>
                        <a:t>модуль мониторинга, установка и обслуживание одним подрядчиком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05" marR="9305" marT="9305" marB="0" anchor="ctr">
                    <a:solidFill>
                      <a:srgbClr val="84B54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</a:rPr>
                        <a:t>59 000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05" marR="9305" marT="9305" marB="0" anchor="ctr">
                    <a:solidFill>
                      <a:srgbClr val="84B54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 smtClean="0">
                          <a:effectLst/>
                        </a:rPr>
                        <a:t>1 </a:t>
                      </a:r>
                      <a:r>
                        <a:rPr lang="ru-RU" sz="1400" b="0" u="none" strike="noStrike" dirty="0">
                          <a:effectLst/>
                        </a:rPr>
                        <a:t>062 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05" marR="9305" marT="9305" marB="0" anchor="ctr">
                    <a:solidFill>
                      <a:srgbClr val="84B5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</a:rPr>
                        <a:t>Сокращение пробега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05" marR="9305" marT="9305" marB="0" anchor="ctr">
                    <a:solidFill>
                      <a:srgbClr val="84B5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</a:rPr>
                        <a:t>5%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05" marR="9305" marT="9305" marB="0" anchor="ctr">
                    <a:solidFill>
                      <a:srgbClr val="84B5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 smtClean="0">
                          <a:effectLst/>
                        </a:rPr>
                        <a:t>7 </a:t>
                      </a:r>
                      <a:r>
                        <a:rPr lang="ru-RU" sz="1400" b="0" u="none" strike="noStrike" dirty="0">
                          <a:effectLst/>
                        </a:rPr>
                        <a:t>867 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05" marR="9305" marT="9305" marB="0" anchor="ctr">
                    <a:solidFill>
                      <a:srgbClr val="84B54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 smtClean="0">
                          <a:effectLst/>
                        </a:rPr>
                        <a:t>5 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05" marR="9305" marT="9305" marB="0" anchor="ctr">
                    <a:solidFill>
                      <a:srgbClr val="84B541"/>
                    </a:solidFill>
                  </a:tcPr>
                </a:tc>
              </a:tr>
              <a:tr h="7468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</a:rPr>
                        <a:t>Сокращение расхода ГСМ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05" marR="9305" marT="9305" marB="0" anchor="ctr">
                    <a:solidFill>
                      <a:srgbClr val="84B5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</a:rPr>
                        <a:t>3%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05" marR="9305" marT="9305" marB="0" anchor="ctr">
                    <a:solidFill>
                      <a:srgbClr val="84B5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 smtClean="0">
                          <a:effectLst/>
                        </a:rPr>
                        <a:t>4 </a:t>
                      </a:r>
                      <a:r>
                        <a:rPr lang="ru-RU" sz="1400" b="0" u="none" strike="noStrike" dirty="0">
                          <a:effectLst/>
                        </a:rPr>
                        <a:t>320 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05" marR="9305" marT="9305" marB="0" anchor="ctr">
                    <a:solidFill>
                      <a:srgbClr val="84B54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0" y="6304323"/>
            <a:ext cx="9144000" cy="553677"/>
            <a:chOff x="233" y="6298381"/>
            <a:chExt cx="9144000" cy="553677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33" y="6298381"/>
              <a:ext cx="9144000" cy="553677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678" y="6466995"/>
              <a:ext cx="1728192" cy="252521"/>
            </a:xfrm>
            <a:prstGeom prst="rect">
              <a:avLst/>
            </a:prstGeom>
          </p:spPr>
        </p:pic>
        <p:sp>
          <p:nvSpPr>
            <p:cNvPr id="8" name="TextBox 22"/>
            <p:cNvSpPr txBox="1">
              <a:spLocks noChangeArrowheads="1"/>
            </p:cNvSpPr>
            <p:nvPr/>
          </p:nvSpPr>
          <p:spPr bwMode="auto">
            <a:xfrm>
              <a:off x="7130786" y="6453336"/>
              <a:ext cx="161159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400" dirty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www.scout-gps.ru</a:t>
              </a:r>
              <a:endParaRPr lang="ru-RU" sz="14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47576" y="5934991"/>
            <a:ext cx="7946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Индивидуальный расчет окупаемости запрашивайте у менеджеров ГК «СКАУТ»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73" y="0"/>
            <a:ext cx="9143999" cy="938606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238470"/>
            <a:ext cx="66921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Примерный расчет окупаемости</a:t>
            </a:r>
          </a:p>
        </p:txBody>
      </p:sp>
    </p:spTree>
    <p:extLst>
      <p:ext uri="{BB962C8B-B14F-4D97-AF65-F5344CB8AC3E}">
        <p14:creationId xmlns:p14="http://schemas.microsoft.com/office/powerpoint/2010/main" val="216927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0" y="6304323"/>
            <a:ext cx="9144000" cy="553677"/>
            <a:chOff x="233" y="6298381"/>
            <a:chExt cx="9144000" cy="553677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233" y="6298381"/>
              <a:ext cx="9144000" cy="553677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678" y="6466995"/>
              <a:ext cx="1728192" cy="252521"/>
            </a:xfrm>
            <a:prstGeom prst="rect">
              <a:avLst/>
            </a:prstGeom>
          </p:spPr>
        </p:pic>
        <p:sp>
          <p:nvSpPr>
            <p:cNvPr id="29" name="TextBox 22"/>
            <p:cNvSpPr txBox="1">
              <a:spLocks noChangeArrowheads="1"/>
            </p:cNvSpPr>
            <p:nvPr/>
          </p:nvSpPr>
          <p:spPr bwMode="auto">
            <a:xfrm>
              <a:off x="7130786" y="6453336"/>
              <a:ext cx="161159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400" dirty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www.scout-gps.ru</a:t>
              </a:r>
              <a:endParaRPr lang="ru-RU" sz="14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689000" y="2572522"/>
            <a:ext cx="260016" cy="260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941D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9000" y="3178972"/>
            <a:ext cx="260016" cy="260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941D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89000" y="3785422"/>
            <a:ext cx="260016" cy="260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941D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89000" y="4418479"/>
            <a:ext cx="260016" cy="260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941D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89000" y="4987420"/>
            <a:ext cx="260016" cy="260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941D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08104" y="3016809"/>
            <a:ext cx="3384376" cy="120032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Преимущества:</a:t>
            </a:r>
          </a:p>
          <a:p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упрощенный монтаж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экономия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места в машине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940"/>
            <a:ext cx="9144000" cy="1051795"/>
          </a:xfrm>
          <a:prstGeom prst="rect">
            <a:avLst/>
          </a:prstGeom>
          <a:solidFill>
            <a:srgbClr val="ED13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1182557"/>
            <a:ext cx="6012160" cy="109293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18586" y="193211"/>
            <a:ext cx="51749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Варианты оборудования</a:t>
            </a:r>
            <a:endParaRPr lang="en-US" sz="2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Бесшовная </a:t>
            </a: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интеграция с 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тахографами </a:t>
            </a: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АТОЛ 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Drive</a:t>
            </a:r>
            <a:endParaRPr lang="ru-RU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12025"/>
            <a:ext cx="5152843" cy="355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92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0" y="6304323"/>
            <a:ext cx="9144000" cy="553677"/>
            <a:chOff x="233" y="6298381"/>
            <a:chExt cx="9144000" cy="553677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233" y="6298381"/>
              <a:ext cx="9144000" cy="553677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678" y="6466995"/>
              <a:ext cx="1728192" cy="252521"/>
            </a:xfrm>
            <a:prstGeom prst="rect">
              <a:avLst/>
            </a:prstGeom>
          </p:spPr>
        </p:pic>
        <p:sp>
          <p:nvSpPr>
            <p:cNvPr id="29" name="TextBox 22"/>
            <p:cNvSpPr txBox="1">
              <a:spLocks noChangeArrowheads="1"/>
            </p:cNvSpPr>
            <p:nvPr/>
          </p:nvSpPr>
          <p:spPr bwMode="auto">
            <a:xfrm>
              <a:off x="7130786" y="6453336"/>
              <a:ext cx="161159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400" dirty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www.scout-gps.ru</a:t>
              </a:r>
              <a:endParaRPr lang="ru-RU" sz="14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689000" y="2572522"/>
            <a:ext cx="260016" cy="260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941D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9000" y="3178972"/>
            <a:ext cx="260016" cy="260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941D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89000" y="3785422"/>
            <a:ext cx="260016" cy="260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941D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89000" y="4418479"/>
            <a:ext cx="260016" cy="260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941D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89000" y="4987420"/>
            <a:ext cx="260016" cy="260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941D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940"/>
            <a:ext cx="9144000" cy="1051795"/>
          </a:xfrm>
          <a:prstGeom prst="rect">
            <a:avLst/>
          </a:prstGeom>
          <a:solidFill>
            <a:srgbClr val="ED13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1184308"/>
            <a:ext cx="8762637" cy="109293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08813" y="214812"/>
            <a:ext cx="81900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Варианты оборудования</a:t>
            </a:r>
            <a:endParaRPr lang="en-US" sz="2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Интеграция с АТОЛ </a:t>
            </a:r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Drive 5</a:t>
            </a:r>
            <a:endParaRPr lang="ru-RU" sz="2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Через «модуль интеграции с </a:t>
            </a:r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MT-600/700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ru-RU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Picture 2" descr="http://scout-gps.ru/upload/altasib.editortools/iblock/plata_integratsii_v_takhografe_izometriya_8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36224"/>
            <a:ext cx="418028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224" y="2911618"/>
            <a:ext cx="4350776" cy="286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0" y="6304323"/>
            <a:ext cx="9144000" cy="553677"/>
            <a:chOff x="233" y="6298381"/>
            <a:chExt cx="9144000" cy="553677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233" y="6298381"/>
              <a:ext cx="9144000" cy="553677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678" y="6466995"/>
              <a:ext cx="1728192" cy="252521"/>
            </a:xfrm>
            <a:prstGeom prst="rect">
              <a:avLst/>
            </a:prstGeom>
          </p:spPr>
        </p:pic>
        <p:sp>
          <p:nvSpPr>
            <p:cNvPr id="29" name="TextBox 22"/>
            <p:cNvSpPr txBox="1">
              <a:spLocks noChangeArrowheads="1"/>
            </p:cNvSpPr>
            <p:nvPr/>
          </p:nvSpPr>
          <p:spPr bwMode="auto">
            <a:xfrm>
              <a:off x="7130786" y="6453336"/>
              <a:ext cx="161159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400" dirty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www.scout-gps.ru</a:t>
              </a:r>
              <a:endParaRPr lang="ru-RU" sz="14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689000" y="2572522"/>
            <a:ext cx="260016" cy="260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941D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9000" y="3178972"/>
            <a:ext cx="260016" cy="260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941D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89000" y="3785422"/>
            <a:ext cx="260016" cy="260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941D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89000" y="4418479"/>
            <a:ext cx="260016" cy="260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941D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89000" y="4987420"/>
            <a:ext cx="260016" cy="260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941D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940"/>
            <a:ext cx="9144000" cy="1051795"/>
          </a:xfrm>
          <a:prstGeom prst="rect">
            <a:avLst/>
          </a:prstGeom>
          <a:solidFill>
            <a:srgbClr val="ED13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04281" y="265227"/>
            <a:ext cx="72640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Интеграция с другими тахографами</a:t>
            </a:r>
            <a:endParaRPr lang="en-US" sz="2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773" y="1292651"/>
            <a:ext cx="7280101" cy="42096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1223" y="5550716"/>
            <a:ext cx="2413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MT-600 Lite/STD/PRO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5579772"/>
            <a:ext cx="2881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MT-700 Lite/STD/PRO/</a:t>
            </a:r>
            <a:r>
              <a:rPr lang="en-US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285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58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Прямоугольник 78"/>
          <p:cNvSpPr/>
          <p:nvPr/>
        </p:nvSpPr>
        <p:spPr>
          <a:xfrm>
            <a:off x="0" y="0"/>
            <a:ext cx="9144000" cy="1250473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14678" y="-372908"/>
            <a:ext cx="53321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3200" b="1" dirty="0">
                <a:latin typeface="Tahoma" pitchFamily="34" charset="0"/>
                <a:cs typeface="Tahoma" pitchFamily="34" charset="0"/>
              </a:rPr>
              <a:t>Спасибо </a:t>
            </a:r>
            <a:endParaRPr lang="en-US" sz="3200" b="1" dirty="0" smtClean="0">
              <a:latin typeface="Tahoma" pitchFamily="34" charset="0"/>
              <a:cs typeface="Tahoma" pitchFamily="34" charset="0"/>
            </a:endParaRPr>
          </a:p>
          <a:p>
            <a:r>
              <a:rPr lang="ru-RU" sz="3200" b="1" dirty="0" smtClean="0">
                <a:latin typeface="Tahoma" pitchFamily="34" charset="0"/>
                <a:cs typeface="Tahoma" pitchFamily="34" charset="0"/>
              </a:rPr>
              <a:t>за </a:t>
            </a:r>
            <a:r>
              <a:rPr lang="ru-RU" sz="3200" b="1" dirty="0">
                <a:latin typeface="Tahoma" pitchFamily="34" charset="0"/>
                <a:cs typeface="Tahoma" pitchFamily="34" charset="0"/>
              </a:rPr>
              <a:t>внимание!</a:t>
            </a:r>
            <a:endParaRPr lang="en-US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10153" y="2564904"/>
            <a:ext cx="8332227" cy="120032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ГК «СКАУТ»</a:t>
            </a:r>
          </a:p>
          <a:p>
            <a:pPr algn="just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Сайт: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www.scout-gps.ru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Тел.: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(800) 250-67-77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233" y="6298381"/>
            <a:ext cx="9144000" cy="553677"/>
            <a:chOff x="233" y="6298381"/>
            <a:chExt cx="9144000" cy="553677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233" y="6298381"/>
              <a:ext cx="9144000" cy="553677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678" y="6466995"/>
              <a:ext cx="1728192" cy="252521"/>
            </a:xfrm>
            <a:prstGeom prst="rect">
              <a:avLst/>
            </a:prstGeom>
          </p:spPr>
        </p:pic>
        <p:sp>
          <p:nvSpPr>
            <p:cNvPr id="22" name="TextBox 22"/>
            <p:cNvSpPr txBox="1">
              <a:spLocks noChangeArrowheads="1"/>
            </p:cNvSpPr>
            <p:nvPr/>
          </p:nvSpPr>
          <p:spPr bwMode="auto">
            <a:xfrm>
              <a:off x="7130786" y="6453336"/>
              <a:ext cx="161159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400" dirty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www.scout-gps.ru</a:t>
              </a:r>
              <a:endParaRPr lang="ru-RU" sz="14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764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304323"/>
            <a:ext cx="9144000" cy="553677"/>
            <a:chOff x="233" y="6298381"/>
            <a:chExt cx="9144000" cy="553677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33" y="6298381"/>
              <a:ext cx="9144000" cy="553677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678" y="6466995"/>
              <a:ext cx="1728192" cy="252521"/>
            </a:xfrm>
            <a:prstGeom prst="rect">
              <a:avLst/>
            </a:prstGeom>
          </p:spPr>
        </p:pic>
        <p:sp>
          <p:nvSpPr>
            <p:cNvPr id="8" name="TextBox 22"/>
            <p:cNvSpPr txBox="1">
              <a:spLocks noChangeArrowheads="1"/>
            </p:cNvSpPr>
            <p:nvPr/>
          </p:nvSpPr>
          <p:spPr bwMode="auto">
            <a:xfrm>
              <a:off x="7130786" y="6453336"/>
              <a:ext cx="161159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400" dirty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www.scout-gps.ru</a:t>
              </a:r>
              <a:endParaRPr lang="ru-RU" sz="14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0" y="0"/>
            <a:ext cx="323528" cy="1014770"/>
          </a:xfrm>
          <a:prstGeom prst="rect">
            <a:avLst/>
          </a:prstGeom>
          <a:solidFill>
            <a:srgbClr val="84B54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14445" y="230847"/>
            <a:ext cx="77150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Тахограф – источник данных для СМТ 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0" y="1340768"/>
            <a:ext cx="9144001" cy="3851431"/>
            <a:chOff x="818388" y="1807464"/>
            <a:chExt cx="7507224" cy="3243072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388" y="1807464"/>
              <a:ext cx="7507224" cy="3243072"/>
            </a:xfrm>
            <a:prstGeom prst="rect">
              <a:avLst/>
            </a:prstGeom>
          </p:spPr>
        </p:pic>
        <p:sp>
          <p:nvSpPr>
            <p:cNvPr id="18" name="Прямоугольник 17"/>
            <p:cNvSpPr/>
            <p:nvPr/>
          </p:nvSpPr>
          <p:spPr>
            <a:xfrm>
              <a:off x="2051720" y="2855232"/>
              <a:ext cx="1584176" cy="37274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F0"/>
                </a:solidFill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1720" y="2522547"/>
              <a:ext cx="936104" cy="10823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171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" y="965758"/>
            <a:ext cx="9144000" cy="5444262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233" y="6298381"/>
            <a:ext cx="9144000" cy="553677"/>
            <a:chOff x="233" y="6298381"/>
            <a:chExt cx="9144000" cy="553677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33" y="6298381"/>
              <a:ext cx="9144000" cy="553677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678" y="6466995"/>
              <a:ext cx="1728192" cy="252521"/>
            </a:xfrm>
            <a:prstGeom prst="rect">
              <a:avLst/>
            </a:prstGeom>
          </p:spPr>
        </p:pic>
        <p:sp>
          <p:nvSpPr>
            <p:cNvPr id="19" name="TextBox 22"/>
            <p:cNvSpPr txBox="1">
              <a:spLocks noChangeArrowheads="1"/>
            </p:cNvSpPr>
            <p:nvPr/>
          </p:nvSpPr>
          <p:spPr bwMode="auto">
            <a:xfrm>
              <a:off x="7130786" y="6453336"/>
              <a:ext cx="161159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400" dirty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www.scout-gps.ru</a:t>
              </a:r>
              <a:endParaRPr lang="ru-RU" sz="14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0" y="-16968"/>
            <a:ext cx="9144000" cy="982726"/>
            <a:chOff x="0" y="0"/>
            <a:chExt cx="9144000" cy="1250473"/>
          </a:xfrm>
          <a:solidFill>
            <a:srgbClr val="00B0F0"/>
          </a:solidFill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125047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51520" y="331512"/>
              <a:ext cx="7757722" cy="58744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Онлайн-мониторинг состояния тахографов </a:t>
              </a:r>
              <a:endParaRPr 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566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0" y="6304323"/>
            <a:ext cx="9144000" cy="553677"/>
            <a:chOff x="233" y="6298381"/>
            <a:chExt cx="9144000" cy="553677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233" y="6298381"/>
              <a:ext cx="9144000" cy="553677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678" y="6466995"/>
              <a:ext cx="1728192" cy="252521"/>
            </a:xfrm>
            <a:prstGeom prst="rect">
              <a:avLst/>
            </a:prstGeom>
          </p:spPr>
        </p:pic>
        <p:sp>
          <p:nvSpPr>
            <p:cNvPr id="29" name="TextBox 22"/>
            <p:cNvSpPr txBox="1">
              <a:spLocks noChangeArrowheads="1"/>
            </p:cNvSpPr>
            <p:nvPr/>
          </p:nvSpPr>
          <p:spPr bwMode="auto">
            <a:xfrm>
              <a:off x="7130786" y="6453336"/>
              <a:ext cx="161159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400" dirty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www.scout-gps.ru</a:t>
              </a:r>
              <a:endParaRPr lang="ru-RU" sz="14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-1" y="1"/>
            <a:ext cx="9143999" cy="91777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98526"/>
            <a:ext cx="8083417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Отчет «Поездки водителей» по картам</a:t>
            </a:r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6084167" y="1496163"/>
            <a:ext cx="2862063" cy="3843825"/>
          </a:xfrm>
        </p:spPr>
        <p:txBody>
          <a:bodyPr/>
          <a:lstStyle/>
          <a:p>
            <a:pPr marL="0" indent="0">
              <a:buNone/>
            </a:pPr>
            <a:r>
              <a:rPr lang="ru-RU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Какие водители управляли выбранными ТС?</a:t>
            </a:r>
            <a:r>
              <a:rPr lang="en-US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5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5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5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Какими ТС управляли выбранные водители?</a:t>
            </a:r>
          </a:p>
          <a:p>
            <a:pPr marL="0" indent="0">
              <a:buNone/>
            </a:pPr>
            <a:endParaRPr lang="ru-RU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5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Какие были нарушения </a:t>
            </a:r>
          </a:p>
          <a:p>
            <a:pPr marL="0" indent="0">
              <a:buNone/>
            </a:pPr>
            <a:r>
              <a:rPr lang="ru-RU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режимов труда и отдыха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61908"/>
            <a:ext cx="5688632" cy="500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33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-1" y="0"/>
            <a:ext cx="9143999" cy="1032647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8495" y="146991"/>
            <a:ext cx="8875505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Выгрузка данных с карт водителей по </a:t>
            </a:r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GPRS</a:t>
            </a:r>
            <a:endParaRPr lang="ru-RU" sz="2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0" y="6304323"/>
            <a:ext cx="9144000" cy="553677"/>
            <a:chOff x="233" y="6298381"/>
            <a:chExt cx="9144000" cy="553677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233" y="6298381"/>
              <a:ext cx="9144000" cy="553677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678" y="6466995"/>
              <a:ext cx="1728192" cy="252521"/>
            </a:xfrm>
            <a:prstGeom prst="rect">
              <a:avLst/>
            </a:prstGeom>
          </p:spPr>
        </p:pic>
        <p:sp>
          <p:nvSpPr>
            <p:cNvPr id="29" name="TextBox 22"/>
            <p:cNvSpPr txBox="1">
              <a:spLocks noChangeArrowheads="1"/>
            </p:cNvSpPr>
            <p:nvPr/>
          </p:nvSpPr>
          <p:spPr bwMode="auto">
            <a:xfrm>
              <a:off x="7130786" y="6453336"/>
              <a:ext cx="161159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400" dirty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www.scout-gps.ru</a:t>
              </a:r>
              <a:endParaRPr lang="ru-RU" sz="14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403648" y="4201406"/>
            <a:ext cx="5590580" cy="181101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1403648" y="4238087"/>
            <a:ext cx="5590580" cy="1933694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беспечивает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выгрузку информации с карт водителей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GSM-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каналу.</a:t>
            </a:r>
          </a:p>
          <a:p>
            <a:pPr marL="0" indent="0">
              <a:buNone/>
            </a:pPr>
            <a:endParaRPr 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Это позволяет организовать процесс без отвлечения транспорта, водителей и диспетчеров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основной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деятельности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97306"/>
            <a:ext cx="6677835" cy="271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98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-1" y="0"/>
            <a:ext cx="9143999" cy="1032647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16632"/>
            <a:ext cx="8623987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Автоматическая выгрузка данных по </a:t>
            </a:r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GPRS</a:t>
            </a:r>
            <a:endParaRPr lang="ru-RU" sz="2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0" y="6304323"/>
            <a:ext cx="9144000" cy="553677"/>
            <a:chOff x="233" y="6298381"/>
            <a:chExt cx="9144000" cy="553677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233" y="6298381"/>
              <a:ext cx="9144000" cy="553677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678" y="6466995"/>
              <a:ext cx="1728192" cy="252521"/>
            </a:xfrm>
            <a:prstGeom prst="rect">
              <a:avLst/>
            </a:prstGeom>
          </p:spPr>
        </p:pic>
        <p:sp>
          <p:nvSpPr>
            <p:cNvPr id="29" name="TextBox 22"/>
            <p:cNvSpPr txBox="1">
              <a:spLocks noChangeArrowheads="1"/>
            </p:cNvSpPr>
            <p:nvPr/>
          </p:nvSpPr>
          <p:spPr bwMode="auto">
            <a:xfrm>
              <a:off x="7130786" y="6453336"/>
              <a:ext cx="161159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400" dirty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www.scout-gps.ru</a:t>
              </a:r>
              <a:endParaRPr lang="ru-RU" sz="14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2" name="Рисунок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70292"/>
            <a:ext cx="7272808" cy="36148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045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4" y="938606"/>
            <a:ext cx="9067020" cy="563657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-1" y="0"/>
            <a:ext cx="9143999" cy="980727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5037" y="53805"/>
            <a:ext cx="88755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Новая услуга: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Хранение и доступ к данным через </a:t>
            </a:r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</a:t>
            </a:r>
            <a:endParaRPr lang="ru-RU" sz="2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0" y="6304323"/>
            <a:ext cx="9144000" cy="553677"/>
            <a:chOff x="233" y="6298381"/>
            <a:chExt cx="9144000" cy="553677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233" y="6298381"/>
              <a:ext cx="9144000" cy="553677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678" y="6466995"/>
              <a:ext cx="1728192" cy="252521"/>
            </a:xfrm>
            <a:prstGeom prst="rect">
              <a:avLst/>
            </a:prstGeom>
          </p:spPr>
        </p:pic>
        <p:sp>
          <p:nvSpPr>
            <p:cNvPr id="29" name="TextBox 22"/>
            <p:cNvSpPr txBox="1">
              <a:spLocks noChangeArrowheads="1"/>
            </p:cNvSpPr>
            <p:nvPr/>
          </p:nvSpPr>
          <p:spPr bwMode="auto">
            <a:xfrm>
              <a:off x="7130786" y="6453336"/>
              <a:ext cx="161159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400" dirty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www.scout-gps.ru</a:t>
              </a:r>
              <a:endParaRPr lang="ru-RU" sz="14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695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0" y="6304323"/>
            <a:ext cx="9144000" cy="553677"/>
            <a:chOff x="233" y="6298381"/>
            <a:chExt cx="9144000" cy="553677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233" y="6298381"/>
              <a:ext cx="9144000" cy="553677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678" y="6466995"/>
              <a:ext cx="1728192" cy="252521"/>
            </a:xfrm>
            <a:prstGeom prst="rect">
              <a:avLst/>
            </a:prstGeom>
          </p:spPr>
        </p:pic>
        <p:sp>
          <p:nvSpPr>
            <p:cNvPr id="29" name="TextBox 22"/>
            <p:cNvSpPr txBox="1">
              <a:spLocks noChangeArrowheads="1"/>
            </p:cNvSpPr>
            <p:nvPr/>
          </p:nvSpPr>
          <p:spPr bwMode="auto">
            <a:xfrm>
              <a:off x="7130786" y="6453336"/>
              <a:ext cx="161159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400" dirty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www.scout-gps.ru</a:t>
              </a:r>
              <a:endParaRPr lang="ru-RU" sz="14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6" y="1210909"/>
            <a:ext cx="9041768" cy="38819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448516"/>
            <a:ext cx="201930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8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0" y="6304323"/>
            <a:ext cx="9144000" cy="553677"/>
            <a:chOff x="233" y="6298381"/>
            <a:chExt cx="9144000" cy="553677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233" y="6298381"/>
              <a:ext cx="9144000" cy="553677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678" y="6466995"/>
              <a:ext cx="1728192" cy="252521"/>
            </a:xfrm>
            <a:prstGeom prst="rect">
              <a:avLst/>
            </a:prstGeom>
          </p:spPr>
        </p:pic>
        <p:sp>
          <p:nvSpPr>
            <p:cNvPr id="29" name="TextBox 22"/>
            <p:cNvSpPr txBox="1">
              <a:spLocks noChangeArrowheads="1"/>
            </p:cNvSpPr>
            <p:nvPr/>
          </p:nvSpPr>
          <p:spPr bwMode="auto">
            <a:xfrm>
              <a:off x="7130786" y="6453336"/>
              <a:ext cx="161159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400" dirty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www.scout-gps.ru</a:t>
              </a:r>
              <a:endParaRPr lang="ru-RU" sz="14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t="634" r="774"/>
          <a:stretch/>
        </p:blipFill>
        <p:spPr>
          <a:xfrm>
            <a:off x="251115" y="1124743"/>
            <a:ext cx="8425341" cy="51261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115" y="83546"/>
            <a:ext cx="4003531" cy="93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2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8970</TotalTime>
  <Words>378</Words>
  <Application>Microsoft Office PowerPoint</Application>
  <PresentationFormat>Экран (4:3)</PresentationFormat>
  <Paragraphs>151</Paragraphs>
  <Slides>17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Tahoma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Дмитриев Павел Сергеевич</cp:lastModifiedBy>
  <cp:revision>859</cp:revision>
  <dcterms:created xsi:type="dcterms:W3CDTF">2010-10-20T08:05:54Z</dcterms:created>
  <dcterms:modified xsi:type="dcterms:W3CDTF">2014-11-12T16:39:39Z</dcterms:modified>
</cp:coreProperties>
</file>